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33f8400a3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33f8400a3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3506e94e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3506e94e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3506e94e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3506e94e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33f8400a3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33f8400a3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0ece8f2a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0ece8f2a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0ece8f2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0ece8f2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4463e62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4463e62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3506e94e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3506e94e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3506e94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3506e94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0ece8f2a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0ece8f2a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5ebc1c54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5ebc1c54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33f8400a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33f8400a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33f8400a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33f8400a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33f8400a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33f8400a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0ece8f2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0ece8f2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irandspace.si.edu/support/wall-of-honor/michael-stoik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orldwidescience.org/topicpages/m/martin+marietta+astro.html" TargetMode="External"/><Relationship Id="rId5" Type="http://schemas.openxmlformats.org/officeDocument/2006/relationships/hyperlink" Target="https://www.dignitymemorial.com/obituaries/bel-air-md/werner-furth-5164895" TargetMode="External"/><Relationship Id="rId4" Type="http://schemas.openxmlformats.org/officeDocument/2006/relationships/hyperlink" Target="https://www.baltimoresun.com/bs-xpm-2010-12-24-bs-md-ob-iphone-michael-stoiko-20101223-story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history.org/collections/catalog/10274694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pinspace.wordpress.com/2009/09/13/aristo-80123-the-slide-rule-to-have/" TargetMode="External"/><Relationship Id="rId5" Type="http://schemas.openxmlformats.org/officeDocument/2006/relationships/hyperlink" Target="https://uksrc.org.uk/uksrc/fulldetails.cgi?match=8" TargetMode="External"/><Relationship Id="rId4" Type="http://schemas.openxmlformats.org/officeDocument/2006/relationships/hyperlink" Target="https://sliderules.lovett.com/aristo80123/aristo80123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rulemuseum.com/Aerospace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sl.berkeley.edu/~marchant/" TargetMode="External"/><Relationship Id="rId5" Type="http://schemas.openxmlformats.org/officeDocument/2006/relationships/hyperlink" Target="https://rc.library.uta.edu/uta-ir/handle/10106/27215" TargetMode="External"/><Relationship Id="rId4" Type="http://schemas.openxmlformats.org/officeDocument/2006/relationships/hyperlink" Target="http://www.projectrho.com/public_html/rocket/astrodeck.php#id--Computers--Slide_Rul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3028" y="1807575"/>
            <a:ext cx="526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The Rocket Science Behind the Martin Space Rule and Handbook</a:t>
            </a:r>
            <a:endParaRPr sz="47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4800" y="3903225"/>
            <a:ext cx="4883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Marchant, UC Berkeley Space Sciences Lab</a:t>
            </a:r>
            <a:endParaRPr/>
          </a:p>
        </p:txBody>
      </p:sp>
      <p:pic>
        <p:nvPicPr>
          <p:cNvPr id="56" name="Google Shape;56;p13" descr="computerhistory.org" title="Martin Slide Rule Handbook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075" y="152400"/>
            <a:ext cx="33337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Front Scales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Conventional C and D with slide front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Mass fraction and booster design on front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Up to four stages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00" y="2628139"/>
            <a:ext cx="9143997" cy="2262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Back Scales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Earth orbit scales on back (mostly) top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Ballistic missile “exterior ballistics” scales on back bottom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58167"/>
            <a:ext cx="9144001" cy="2110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Slide Back Scales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Interplanetary scales on the slide back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Soft and hard landings!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Gutter has useful reference information</a:t>
            </a: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0" y="2472702"/>
            <a:ext cx="9144003" cy="72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25" y="3857170"/>
            <a:ext cx="9143998" cy="69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Handbook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1962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Tutorial format, but assumes some background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Lots of examples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867" y="0"/>
            <a:ext cx="383536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311700" y="455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About the Authors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https://airandspace.si.edu/support/wall-of-honor/michael-stoiko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https://www.baltimoresun.com/bs-xpm-2010-12-24-bs-md-ob-iphone-michael-stoiko-20101223-story.html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https://www.dignitymemorial.com/obituaries/bel-air-md/werner-furth-5164895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https://worldwidescience.org/topicpages/m/martin+marietta+astro.html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Rule References</a:t>
            </a: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https://www.computerhistory.org/collections/catalog/102746940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https://sliderules.lovett.com/aristo80123/aristo80123.htm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https://uksrc.org.uk/uksrc/fulldetails.cgi?match=8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https://hpinspace.wordpress.com/2009/09/13/aristo-80123-the-slide-rule-to-have/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Aerospace Slide Rule References</a:t>
            </a: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https://www.sliderulemuseum.com/Aerospace.htm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http://www.projectrho.com/public_html/rocket/astrodeck.php#id--Computers--Slide_Rules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https://rc.library.uta.edu/uta-ir/handle/10106/27215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Questions?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	</a:t>
            </a:r>
            <a:r>
              <a:rPr lang="en" dirty="0">
                <a:hlinkClick r:id="rId6"/>
              </a:rPr>
              <a:t>https://</a:t>
            </a:r>
            <a:r>
              <a:rPr lang="en" dirty="0" err="1">
                <a:hlinkClick r:id="rId6"/>
              </a:rPr>
              <a:t>www.ssl.berkeley.edu</a:t>
            </a:r>
            <a:r>
              <a:rPr lang="en" dirty="0">
                <a:hlinkClick r:id="rId6"/>
              </a:rPr>
              <a:t>/~</a:t>
            </a:r>
            <a:r>
              <a:rPr lang="en" dirty="0" err="1">
                <a:hlinkClick r:id="rId6"/>
              </a:rPr>
              <a:t>marchant</a:t>
            </a:r>
            <a:r>
              <a:rPr lang="en" dirty="0">
                <a:hlinkClick r:id="rId6"/>
              </a:rPr>
              <a:t>/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 1962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 computing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Small signs of personal computers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1962-02-20 John Glenn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(1 year after Gagarin)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1962-04-26 Lockheed A-12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453275" y="4340275"/>
            <a:ext cx="50418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Wikipedia: https://tinyurl.com/yy5oprdh</a:t>
            </a:r>
            <a:endParaRPr sz="10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0" y="888075"/>
            <a:ext cx="5764175" cy="33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00" y="119675"/>
            <a:ext cx="5972751" cy="21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8826" y="2516125"/>
            <a:ext cx="5074500" cy="246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 rot="10800000" flipH="1">
            <a:off x="4587400" y="3355975"/>
            <a:ext cx="4233300" cy="15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5"/>
          <p:cNvCxnSpPr/>
          <p:nvPr/>
        </p:nvCxnSpPr>
        <p:spPr>
          <a:xfrm>
            <a:off x="3867850" y="813250"/>
            <a:ext cx="872700" cy="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15"/>
          <p:cNvCxnSpPr/>
          <p:nvPr/>
        </p:nvCxnSpPr>
        <p:spPr>
          <a:xfrm>
            <a:off x="2152125" y="1120675"/>
            <a:ext cx="1874400" cy="1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Authors - Selected Highlights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Michael Stoiko (1919-2010)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WW-2 Marine aviator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Aerospace engineer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Authored 12 books on rocketry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Advocated international cooperation in space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Led the Advanced Space Vehicle team at Martin (later Lockheed Martin)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Worked on the Gemini space program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2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Werner Furth (1930 – 2012)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Engineer at Martin's Space Systems Division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Worked on energy systems at Martin Marietta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Lead author on a Martin Marietta Environmental Energy Plan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97100" y="3651875"/>
            <a:ext cx="38145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46464"/>
                </a:solidFill>
              </a:rPr>
              <a:t>-F. N. Rasmussen, The Baltimore Sun, 2010</a:t>
            </a:r>
            <a:endParaRPr>
              <a:solidFill>
                <a:srgbClr val="64646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4572000" y="3420575"/>
            <a:ext cx="35661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-WorldWideScience.org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Authors - Who were they?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12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Michael Stoiko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646464"/>
                </a:solidFill>
              </a:rPr>
              <a:t>Nothing can keep man from exploring space; the trend in history is unmistakenly toward interplanetary travel.</a:t>
            </a:r>
            <a:endParaRPr sz="2300">
              <a:solidFill>
                <a:srgbClr val="646464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46464"/>
                </a:solidFill>
              </a:rPr>
              <a:t>-Michael Soiko, </a:t>
            </a:r>
            <a:r>
              <a:rPr lang="en" sz="1800" u="sng">
                <a:solidFill>
                  <a:srgbClr val="646464"/>
                </a:solidFill>
              </a:rPr>
              <a:t>Soviet Rocketry</a:t>
            </a:r>
            <a:r>
              <a:rPr lang="en" sz="1800">
                <a:solidFill>
                  <a:srgbClr val="646464"/>
                </a:solidFill>
              </a:rPr>
              <a:t>, 1970</a:t>
            </a:r>
            <a:endParaRPr sz="1800">
              <a:solidFill>
                <a:srgbClr val="646464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Werner Furth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46464"/>
                </a:solidFill>
                <a:highlight>
                  <a:srgbClr val="FFFFFF"/>
                </a:highlight>
              </a:rPr>
              <a:t>A brilliant mind, coupled with a keen sense of humor, witty poems, equations on the blackboard, ink stains on his shirt, cigar ashes everywhere, his slogan of "Furth things first…." </a:t>
            </a:r>
            <a:r>
              <a:rPr lang="en" sz="1800"/>
              <a:t>-Anne Torres, remembrance, 7/23/2012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>
              <a:solidFill>
                <a:srgbClr val="646464"/>
              </a:solidFill>
              <a:highlight>
                <a:srgbClr val="FFFFFF"/>
              </a:highlight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Planets “suck”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7689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Newton’s Cannonball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Leaving the atmosphere is expensive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875" y="0"/>
            <a:ext cx="4568877" cy="456887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4868625" y="4592450"/>
            <a:ext cx="42141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https://en.wikipedia.org/wiki/Orbit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70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It’s All About Velocity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Efficiency is crucial</a:t>
            </a:r>
            <a:endParaRPr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Sadly, no “space drives”...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Earth’s rotation can help or hurt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Earth’s orbit around the Sun can help or hurt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“Characteristic Velocity” is a total “cost” of a mission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529" y="0"/>
            <a:ext cx="3807394" cy="456887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4640025" y="4623150"/>
            <a:ext cx="42243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https://en.wikipedia.org/wiki/Hohmann_transfer_orbit</a:t>
            </a:r>
            <a:endParaRPr sz="1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Rockets...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321800" cy="3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Tsiolkovsky rocket equation: </a:t>
            </a:r>
            <a:endParaRPr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dV = Isp G0 ln( m0 / mf 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Is the change in velocity from expending propellant and depends upon the efficiency of the propellant.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Isp is “specific impulse” efficiency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G0 is gravitational constant of ~9.8m/s^2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M0 is initial mass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Mf is final mass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2"/>
          </p:nvPr>
        </p:nvSpPr>
        <p:spPr>
          <a:xfrm>
            <a:off x="4832400" y="71450"/>
            <a:ext cx="39999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Space Shuttle SRB: 250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Shuttle Main Engine: 450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Nuclear Thermal: 850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Ion Thruster: 3000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VASIMIR: 12000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25" y="1471650"/>
            <a:ext cx="3776550" cy="315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4922225" y="4673725"/>
            <a:ext cx="37764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https://solarsystem.nasa.gov/news/337/what-was-the-saturn-v/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0" y="4724400"/>
            <a:ext cx="897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https://www.sliderulemuseum.com/Aristo/Aristo_80123_MartinSpaceRule_1962_RodLovetteCollection.jpg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152400"/>
            <a:ext cx="4626362" cy="441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Microsoft Macintosh PowerPoint</Application>
  <PresentationFormat>On-screen Show (16:9)</PresentationFormat>
  <Paragraphs>91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Simple Light</vt:lpstr>
      <vt:lpstr>The Rocket Science Behind the Martin Space Rule and Handbook</vt:lpstr>
      <vt:lpstr>Context 1962</vt:lpstr>
      <vt:lpstr>PowerPoint Presentation</vt:lpstr>
      <vt:lpstr>The Authors - Selected Highlights</vt:lpstr>
      <vt:lpstr>The Authors - Who were they?</vt:lpstr>
      <vt:lpstr>Planets “suck” </vt:lpstr>
      <vt:lpstr>It’s All About Velocity</vt:lpstr>
      <vt:lpstr>Big Rockets...</vt:lpstr>
      <vt:lpstr>PowerPoint Presentation</vt:lpstr>
      <vt:lpstr>The Front Scales</vt:lpstr>
      <vt:lpstr>The Back Scales</vt:lpstr>
      <vt:lpstr>The Slide Back Scales</vt:lpstr>
      <vt:lpstr>The Handbook</vt:lpstr>
      <vt:lpstr>References About the Authors</vt:lpstr>
      <vt:lpstr>Martin Rule References</vt:lpstr>
      <vt:lpstr>Aerospace Slide Rule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Rocket Science Behind the Martin Space Rule and Handbook</dc:title>
  <cp:lastModifiedBy>William MARCHANT</cp:lastModifiedBy>
  <cp:revision>1</cp:revision>
  <dcterms:modified xsi:type="dcterms:W3CDTF">2020-09-06T19:25:49Z</dcterms:modified>
</cp:coreProperties>
</file>